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  <p:sldId id="265" r:id="rId38"/>
    <p:sldId id="266" r:id="rId3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uli Bold" charset="1" panose="00000800000000000000"/>
      <p:regular r:id="rId10"/>
    </p:embeddedFont>
    <p:embeddedFont>
      <p:font typeface="Muli Bold Bold" charset="1" panose="00000900000000000000"/>
      <p:regular r:id="rId11"/>
    </p:embeddedFont>
    <p:embeddedFont>
      <p:font typeface="Muli Bold Italics" charset="1" panose="00000800000000000000"/>
      <p:regular r:id="rId12"/>
    </p:embeddedFont>
    <p:embeddedFont>
      <p:font typeface="Muli Bold Bold Italics" charset="1" panose="00000900000000000000"/>
      <p:regular r:id="rId13"/>
    </p:embeddedFont>
    <p:embeddedFont>
      <p:font typeface="Arista Pro SemiBold" charset="1" panose="02000506020000020004"/>
      <p:regular r:id="rId14"/>
    </p:embeddedFont>
    <p:embeddedFont>
      <p:font typeface="Arista Pro SemiBold Bold" charset="1" panose="02000506020000020004"/>
      <p:regular r:id="rId15"/>
    </p:embeddedFont>
    <p:embeddedFont>
      <p:font typeface="Arista Pro" charset="1" panose="02000506020000020004"/>
      <p:regular r:id="rId16"/>
    </p:embeddedFont>
    <p:embeddedFont>
      <p:font typeface="Arista Pro Bold" charset="1" panose="02000506020000020004"/>
      <p:regular r:id="rId17"/>
    </p:embeddedFont>
    <p:embeddedFont>
      <p:font typeface="Arista Pro Thin" charset="1" panose="02000506020000020004"/>
      <p:regular r:id="rId18"/>
    </p:embeddedFont>
    <p:embeddedFont>
      <p:font typeface="Arista Pro Extra-Light" charset="1" panose="02000506020000020004"/>
      <p:regular r:id="rId19"/>
    </p:embeddedFont>
    <p:embeddedFont>
      <p:font typeface="Arista Pro Light" charset="1" panose="02000506020000020004"/>
      <p:regular r:id="rId20"/>
    </p:embeddedFont>
    <p:embeddedFont>
      <p:font typeface="Arista Pro Semi-Bold" charset="1" panose="02000506020000020004"/>
      <p:regular r:id="rId21"/>
    </p:embeddedFont>
    <p:embeddedFont>
      <p:font typeface="Arista Pro Heavy" charset="1" panose="02000506020000020004"/>
      <p:regular r:id="rId22"/>
    </p:embeddedFont>
    <p:embeddedFont>
      <p:font typeface="Telegraf" charset="1" panose="00000500000000000000"/>
      <p:regular r:id="rId23"/>
    </p:embeddedFont>
    <p:embeddedFont>
      <p:font typeface="Telegraf Bold" charset="1" panose="00000800000000000000"/>
      <p:regular r:id="rId24"/>
    </p:embeddedFont>
    <p:embeddedFont>
      <p:font typeface="Telegraf Extra-Light" charset="1" panose="00000300000000000000"/>
      <p:regular r:id="rId25"/>
    </p:embeddedFont>
    <p:embeddedFont>
      <p:font typeface="Telegraf Medium" charset="1" panose="00000600000000000000"/>
      <p:regular r:id="rId26"/>
    </p:embeddedFont>
    <p:embeddedFont>
      <p:font typeface="Telegraf Ultra-Bold" charset="1" panose="00000900000000000000"/>
      <p:regular r:id="rId27"/>
    </p:embeddedFont>
    <p:embeddedFont>
      <p:font typeface="Telegraf Heavy" charset="1" panose="00000A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slides/slide1.xml" Type="http://schemas.openxmlformats.org/officeDocument/2006/relationships/slide"/><Relationship Id="rId3" Target="viewProps.xml" Type="http://schemas.openxmlformats.org/officeDocument/2006/relationships/viewProps"/><Relationship Id="rId30" Target="slides/slide2.xml" Type="http://schemas.openxmlformats.org/officeDocument/2006/relationships/slide"/><Relationship Id="rId31" Target="slides/slide3.xml" Type="http://schemas.openxmlformats.org/officeDocument/2006/relationships/slide"/><Relationship Id="rId32" Target="slides/slide4.xml" Type="http://schemas.openxmlformats.org/officeDocument/2006/relationships/slide"/><Relationship Id="rId33" Target="slides/slide5.xml" Type="http://schemas.openxmlformats.org/officeDocument/2006/relationships/slide"/><Relationship Id="rId34" Target="slides/slide6.xml" Type="http://schemas.openxmlformats.org/officeDocument/2006/relationships/slide"/><Relationship Id="rId35" Target="slides/slide7.xml" Type="http://schemas.openxmlformats.org/officeDocument/2006/relationships/slide"/><Relationship Id="rId36" Target="slides/slide8.xml" Type="http://schemas.openxmlformats.org/officeDocument/2006/relationships/slide"/><Relationship Id="rId37" Target="slides/slide9.xml" Type="http://schemas.openxmlformats.org/officeDocument/2006/relationships/slide"/><Relationship Id="rId38" Target="slides/slide10.xml" Type="http://schemas.openxmlformats.org/officeDocument/2006/relationships/slide"/><Relationship Id="rId39" Target="slides/slide1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Relationship Id="rId8" Target="../media/image4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https://www.nlm.nih.gov/" TargetMode="External" Type="http://schemas.openxmlformats.org/officeDocument/2006/relationships/hyperlink"/><Relationship Id="rId8" Target="https://europa.eu/eurobarometer/surveys/detail/2953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pn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https://www.nlplanet.org/course-practical-nlp/01-intro-to-nlp/11-text-as-vectors-embeddings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https://github.com/mrdbourke/simple-local-rag/tree/main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077" r="-16154" b="-80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768406" y="0"/>
            <a:ext cx="10287000" cy="10287000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964D8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144000" y="403221"/>
            <a:ext cx="1959360" cy="195936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8DEE0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9715817" y="1906887"/>
            <a:ext cx="6656273" cy="6473226"/>
          </a:xfrm>
          <a:custGeom>
            <a:avLst/>
            <a:gdLst/>
            <a:ahLst/>
            <a:cxnLst/>
            <a:rect r="r" b="b" t="t" l="l"/>
            <a:pathLst>
              <a:path h="6473226" w="6656273">
                <a:moveTo>
                  <a:pt x="0" y="0"/>
                </a:moveTo>
                <a:lnTo>
                  <a:pt x="6656273" y="0"/>
                </a:lnTo>
                <a:lnTo>
                  <a:pt x="6656273" y="6473226"/>
                </a:lnTo>
                <a:lnTo>
                  <a:pt x="0" y="64732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5879732"/>
            <a:ext cx="7192854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8"/>
              </a:lnSpc>
              <a:spcBef>
                <a:spcPct val="0"/>
              </a:spcBef>
            </a:pPr>
            <a:r>
              <a:rPr lang="en-US" sz="3257">
                <a:solidFill>
                  <a:srgbClr val="EEEFEE"/>
                </a:solidFill>
                <a:latin typeface="Muli Bold"/>
              </a:rPr>
              <a:t>Pentru o Românie mai educată.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119818"/>
            <a:ext cx="6681064" cy="1620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468"/>
              </a:lnSpc>
            </a:pPr>
            <a:r>
              <a:rPr lang="en-US" sz="11334">
                <a:solidFill>
                  <a:srgbClr val="EEEFEE"/>
                </a:solidFill>
                <a:latin typeface="Muli Bold"/>
              </a:rPr>
              <a:t>Georgeta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64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10" t="0" r="0" b="-31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435" y="4278903"/>
            <a:ext cx="6369506" cy="4792619"/>
            <a:chOff x="0" y="0"/>
            <a:chExt cx="8492675" cy="6390159"/>
          </a:xfrm>
        </p:grpSpPr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2290195" y="0"/>
              <a:ext cx="3912285" cy="3897003"/>
              <a:chOff x="0" y="0"/>
              <a:chExt cx="6502400" cy="64770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r="r" b="b" t="t" l="l"/>
                <a:pathLst>
                  <a:path h="6244242" w="6542159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223" t="0" r="223" b="0"/>
                </a:stretch>
              </a:blipFill>
            </p:spPr>
          </p:sp>
          <p:sp>
            <p:nvSpPr>
              <p:cNvPr name="Freeform 6" id="6"/>
              <p:cNvSpPr/>
              <p:nvPr/>
            </p:nvSpPr>
            <p:spPr>
              <a:xfrm flipH="false" flipV="false" rot="0"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r="r" b="b" t="t" l="l"/>
                <a:pathLst>
                  <a:path h="6349987" w="6350000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319068" y="3944155"/>
              <a:ext cx="7854538" cy="11904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17"/>
                </a:lnSpc>
              </a:pPr>
              <a:r>
                <a:rPr lang="en-US" sz="5155">
                  <a:solidFill>
                    <a:srgbClr val="FFFFFF"/>
                  </a:solidFill>
                  <a:latin typeface="Arista Pro SemiBold"/>
                </a:rPr>
                <a:t>Răgman Andrei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762443"/>
              <a:ext cx="8492675" cy="16277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FFFFFF"/>
                  </a:solidFill>
                  <a:latin typeface="Arista Pro"/>
                </a:rPr>
                <a:t>AI Engineer</a:t>
              </a:r>
            </a:p>
            <a:p>
              <a:pPr algn="ctr">
                <a:lnSpc>
                  <a:spcPts val="49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959247" y="2609033"/>
            <a:ext cx="6369506" cy="4173494"/>
            <a:chOff x="0" y="0"/>
            <a:chExt cx="8492675" cy="5564659"/>
          </a:xfrm>
        </p:grpSpPr>
        <p:grpSp>
          <p:nvGrpSpPr>
            <p:cNvPr name="Group 10" id="10"/>
            <p:cNvGrpSpPr>
              <a:grpSpLocks noChangeAspect="true"/>
            </p:cNvGrpSpPr>
            <p:nvPr/>
          </p:nvGrpSpPr>
          <p:grpSpPr>
            <a:xfrm rot="0">
              <a:off x="2290195" y="0"/>
              <a:ext cx="3912285" cy="3897003"/>
              <a:chOff x="0" y="0"/>
              <a:chExt cx="6502400" cy="64770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r="r" b="b" t="t" l="l"/>
                <a:pathLst>
                  <a:path h="6244242" w="6542159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11625" t="0" r="-11767" b="-22779"/>
                </a:stretch>
              </a:blip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r="r" b="b" t="t" l="l"/>
                <a:pathLst>
                  <a:path h="6349987" w="6350000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319068" y="3944155"/>
              <a:ext cx="7854538" cy="11904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17"/>
                </a:lnSpc>
              </a:pPr>
              <a:r>
                <a:rPr lang="en-US" sz="5155">
                  <a:solidFill>
                    <a:srgbClr val="FFFFFF"/>
                  </a:solidFill>
                  <a:latin typeface="Arista Pro SemiBold"/>
                </a:rPr>
                <a:t>Robea Anda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4762443"/>
              <a:ext cx="8492675" cy="802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FFFFFF"/>
                  </a:solidFill>
                  <a:latin typeface="Arista Pro"/>
                </a:rPr>
                <a:t>Team Lead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782058" y="4278903"/>
            <a:ext cx="6369506" cy="4173494"/>
            <a:chOff x="0" y="0"/>
            <a:chExt cx="8492675" cy="5564659"/>
          </a:xfrm>
        </p:grpSpPr>
        <p:grpSp>
          <p:nvGrpSpPr>
            <p:cNvPr name="Group 16" id="16"/>
            <p:cNvGrpSpPr>
              <a:grpSpLocks noChangeAspect="true"/>
            </p:cNvGrpSpPr>
            <p:nvPr/>
          </p:nvGrpSpPr>
          <p:grpSpPr>
            <a:xfrm rot="0">
              <a:off x="2290195" y="0"/>
              <a:ext cx="3912285" cy="3897003"/>
              <a:chOff x="0" y="0"/>
              <a:chExt cx="6502400" cy="64770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r="r" b="b" t="t" l="l"/>
                <a:pathLst>
                  <a:path h="6244242" w="6542159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223" t="0" r="223" b="0"/>
                </a:stretch>
              </a:blipFill>
            </p:spPr>
          </p:sp>
          <p:sp>
            <p:nvSpPr>
              <p:cNvPr name="Freeform 18" id="18"/>
              <p:cNvSpPr/>
              <p:nvPr/>
            </p:nvSpPr>
            <p:spPr>
              <a:xfrm flipH="false" flipV="false" rot="0"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r="r" b="b" t="t" l="l"/>
                <a:pathLst>
                  <a:path h="6349987" w="6350000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319068" y="3944155"/>
              <a:ext cx="7854538" cy="11904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17"/>
                </a:lnSpc>
              </a:pPr>
              <a:r>
                <a:rPr lang="en-US" sz="5155">
                  <a:solidFill>
                    <a:srgbClr val="FFFFFF"/>
                  </a:solidFill>
                  <a:latin typeface="Arista Pro SemiBold"/>
                </a:rPr>
                <a:t>Tudosie Răzvan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4762443"/>
              <a:ext cx="8492675" cy="802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FFFFFF"/>
                  </a:solidFill>
                  <a:latin typeface="Arista Pro"/>
                </a:rPr>
                <a:t>Full Stack Dev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3321189" y="235932"/>
            <a:ext cx="11645623" cy="1714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33"/>
              </a:lnSpc>
            </a:pPr>
            <a:r>
              <a:rPr lang="en-US" sz="9737">
                <a:solidFill>
                  <a:srgbClr val="FFFFFF"/>
                </a:solidFill>
                <a:latin typeface="Arista Pro SemiBold"/>
              </a:rPr>
              <a:t>Toro Rosso @ ACS UPB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64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10" t="0" r="0" b="-31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85530" y="1265768"/>
            <a:ext cx="8316941" cy="220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9"/>
              </a:lnSpc>
            </a:pPr>
            <a:r>
              <a:rPr lang="en-US" sz="13999" spc="139">
                <a:solidFill>
                  <a:srgbClr val="FFFFFF"/>
                </a:solidFill>
                <a:latin typeface="Arista Pro SemiBold"/>
              </a:rPr>
              <a:t>Mulțumim!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487662">
            <a:off x="1250051" y="3360332"/>
            <a:ext cx="824181" cy="1089825"/>
          </a:xfrm>
          <a:custGeom>
            <a:avLst/>
            <a:gdLst/>
            <a:ahLst/>
            <a:cxnLst/>
            <a:rect r="r" b="b" t="t" l="l"/>
            <a:pathLst>
              <a:path h="1089825" w="824181">
                <a:moveTo>
                  <a:pt x="0" y="0"/>
                </a:moveTo>
                <a:lnTo>
                  <a:pt x="824180" y="0"/>
                </a:lnTo>
                <a:lnTo>
                  <a:pt x="824180" y="1089826"/>
                </a:lnTo>
                <a:lnTo>
                  <a:pt x="0" y="10898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97423" y="8155934"/>
            <a:ext cx="1013928" cy="1108118"/>
          </a:xfrm>
          <a:custGeom>
            <a:avLst/>
            <a:gdLst/>
            <a:ahLst/>
            <a:cxnLst/>
            <a:rect r="r" b="b" t="t" l="l"/>
            <a:pathLst>
              <a:path h="1108118" w="1013928">
                <a:moveTo>
                  <a:pt x="0" y="0"/>
                </a:moveTo>
                <a:lnTo>
                  <a:pt x="1013928" y="0"/>
                </a:lnTo>
                <a:lnTo>
                  <a:pt x="1013928" y="1108118"/>
                </a:lnTo>
                <a:lnTo>
                  <a:pt x="0" y="11081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056105" y="2597787"/>
            <a:ext cx="9246365" cy="6106453"/>
          </a:xfrm>
          <a:custGeom>
            <a:avLst/>
            <a:gdLst/>
            <a:ahLst/>
            <a:cxnLst/>
            <a:rect r="r" b="b" t="t" l="l"/>
            <a:pathLst>
              <a:path h="6106453" w="9246365">
                <a:moveTo>
                  <a:pt x="0" y="0"/>
                </a:moveTo>
                <a:lnTo>
                  <a:pt x="9246365" y="0"/>
                </a:lnTo>
                <a:lnTo>
                  <a:pt x="9246365" y="6106454"/>
                </a:lnTo>
                <a:lnTo>
                  <a:pt x="0" y="61064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2527608" y="8330219"/>
            <a:ext cx="1066823" cy="1122971"/>
          </a:xfrm>
          <a:custGeom>
            <a:avLst/>
            <a:gdLst/>
            <a:ahLst/>
            <a:cxnLst/>
            <a:rect r="r" b="b" t="t" l="l"/>
            <a:pathLst>
              <a:path h="1122971" w="1066823">
                <a:moveTo>
                  <a:pt x="1066823" y="0"/>
                </a:moveTo>
                <a:lnTo>
                  <a:pt x="0" y="0"/>
                </a:lnTo>
                <a:lnTo>
                  <a:pt x="0" y="1122972"/>
                </a:lnTo>
                <a:lnTo>
                  <a:pt x="1066823" y="1122972"/>
                </a:lnTo>
                <a:lnTo>
                  <a:pt x="1066823" y="0"/>
                </a:lnTo>
                <a:close/>
              </a:path>
            </a:pathLst>
          </a:custGeom>
          <a:blipFill>
            <a:blip r:embed="rId7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169669">
            <a:off x="15884841" y="1468920"/>
            <a:ext cx="1029377" cy="1230944"/>
          </a:xfrm>
          <a:custGeom>
            <a:avLst/>
            <a:gdLst/>
            <a:ahLst/>
            <a:cxnLst/>
            <a:rect r="r" b="b" t="t" l="l"/>
            <a:pathLst>
              <a:path h="1230944" w="1029377">
                <a:moveTo>
                  <a:pt x="0" y="0"/>
                </a:moveTo>
                <a:lnTo>
                  <a:pt x="1029377" y="0"/>
                </a:lnTo>
                <a:lnTo>
                  <a:pt x="1029377" y="1230943"/>
                </a:lnTo>
                <a:lnTo>
                  <a:pt x="0" y="12309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4999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5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8445" y="5143500"/>
            <a:ext cx="1257281" cy="1257281"/>
          </a:xfrm>
          <a:custGeom>
            <a:avLst/>
            <a:gdLst/>
            <a:ahLst/>
            <a:cxnLst/>
            <a:rect r="r" b="b" t="t" l="l"/>
            <a:pathLst>
              <a:path h="1257281" w="1257281">
                <a:moveTo>
                  <a:pt x="0" y="0"/>
                </a:moveTo>
                <a:lnTo>
                  <a:pt x="1257280" y="0"/>
                </a:lnTo>
                <a:lnTo>
                  <a:pt x="1257280" y="1257281"/>
                </a:lnTo>
                <a:lnTo>
                  <a:pt x="0" y="12572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51891" y="5143500"/>
            <a:ext cx="1257281" cy="1257281"/>
          </a:xfrm>
          <a:custGeom>
            <a:avLst/>
            <a:gdLst/>
            <a:ahLst/>
            <a:cxnLst/>
            <a:rect r="r" b="b" t="t" l="l"/>
            <a:pathLst>
              <a:path h="1257281" w="1257281">
                <a:moveTo>
                  <a:pt x="0" y="0"/>
                </a:moveTo>
                <a:lnTo>
                  <a:pt x="1257280" y="0"/>
                </a:lnTo>
                <a:lnTo>
                  <a:pt x="1257280" y="1257281"/>
                </a:lnTo>
                <a:lnTo>
                  <a:pt x="0" y="12572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83962" y="5143500"/>
            <a:ext cx="1257281" cy="1257281"/>
          </a:xfrm>
          <a:custGeom>
            <a:avLst/>
            <a:gdLst/>
            <a:ahLst/>
            <a:cxnLst/>
            <a:rect r="r" b="b" t="t" l="l"/>
            <a:pathLst>
              <a:path h="1257281" w="1257281">
                <a:moveTo>
                  <a:pt x="0" y="0"/>
                </a:moveTo>
                <a:lnTo>
                  <a:pt x="1257281" y="0"/>
                </a:lnTo>
                <a:lnTo>
                  <a:pt x="1257281" y="1257281"/>
                </a:lnTo>
                <a:lnTo>
                  <a:pt x="0" y="12572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-5400000">
            <a:off x="3569984" y="7091244"/>
            <a:ext cx="4324588" cy="0"/>
          </a:xfrm>
          <a:prstGeom prst="line">
            <a:avLst/>
          </a:prstGeom>
          <a:ln cap="flat" w="9525">
            <a:solidFill>
              <a:srgbClr val="1D2D50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-5400000">
            <a:off x="9774841" y="7091244"/>
            <a:ext cx="4324588" cy="0"/>
          </a:xfrm>
          <a:prstGeom prst="line">
            <a:avLst/>
          </a:prstGeom>
          <a:ln cap="flat" w="9525">
            <a:solidFill>
              <a:srgbClr val="1D2D50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4037274" y="562994"/>
            <a:ext cx="2442297" cy="3317212"/>
          </a:xfrm>
          <a:custGeom>
            <a:avLst/>
            <a:gdLst/>
            <a:ahLst/>
            <a:cxnLst/>
            <a:rect r="r" b="b" t="t" l="l"/>
            <a:pathLst>
              <a:path h="3317212" w="2442297">
                <a:moveTo>
                  <a:pt x="0" y="0"/>
                </a:moveTo>
                <a:lnTo>
                  <a:pt x="2442297" y="0"/>
                </a:lnTo>
                <a:lnTo>
                  <a:pt x="2442297" y="3317212"/>
                </a:lnTo>
                <a:lnTo>
                  <a:pt x="0" y="33172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662263" y="2675144"/>
            <a:ext cx="7315200" cy="2258568"/>
          </a:xfrm>
          <a:custGeom>
            <a:avLst/>
            <a:gdLst/>
            <a:ahLst/>
            <a:cxnLst/>
            <a:rect r="r" b="b" t="t" l="l"/>
            <a:pathLst>
              <a:path h="2258568" w="7315200">
                <a:moveTo>
                  <a:pt x="0" y="0"/>
                </a:moveTo>
                <a:lnTo>
                  <a:pt x="7315200" y="0"/>
                </a:lnTo>
                <a:lnTo>
                  <a:pt x="7315200" y="2258568"/>
                </a:lnTo>
                <a:lnTo>
                  <a:pt x="0" y="22585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03029" y="814971"/>
            <a:ext cx="9999287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480"/>
              </a:lnSpc>
            </a:pPr>
            <a:r>
              <a:rPr lang="en-US" sz="10400" spc="104">
                <a:solidFill>
                  <a:srgbClr val="1D2D50"/>
                </a:solidFill>
                <a:latin typeface="Arista Pro SemiBold"/>
              </a:rPr>
              <a:t>Problema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03029" y="7093145"/>
            <a:ext cx="4543865" cy="229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1D2D50"/>
                </a:solidFill>
                <a:latin typeface="Arista Pro"/>
              </a:rPr>
              <a:t>timp îndelungat pentru găsirea informațiilor relevante in domeniul financiar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51891" y="7664645"/>
            <a:ext cx="4795841" cy="1155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1D2D50"/>
                </a:solidFill>
                <a:latin typeface="Arista Pro"/>
              </a:rPr>
              <a:t>informațiile legislative greu de înțeles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83962" y="7664645"/>
            <a:ext cx="3995609" cy="1155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1D2D50"/>
                </a:solidFill>
                <a:latin typeface="Arista Pro"/>
              </a:rPr>
              <a:t>lipsa unei educații financiare potrivite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29718" y="5467340"/>
            <a:ext cx="1094734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Telegraf"/>
              </a:rPr>
              <a:t>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333164" y="5467340"/>
            <a:ext cx="1094734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Telegraf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565236" y="5467340"/>
            <a:ext cx="1094734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Telegraf"/>
              </a:rPr>
              <a:t>03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5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97587" y="3695277"/>
            <a:ext cx="16230600" cy="0"/>
          </a:xfrm>
          <a:prstGeom prst="line">
            <a:avLst/>
          </a:prstGeom>
          <a:ln cap="rnd" w="9525">
            <a:solidFill>
              <a:srgbClr val="0964D8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5400000">
            <a:off x="3207633" y="3700039"/>
            <a:ext cx="576941" cy="576941"/>
          </a:xfrm>
          <a:custGeom>
            <a:avLst/>
            <a:gdLst/>
            <a:ahLst/>
            <a:cxnLst/>
            <a:rect r="r" b="b" t="t" l="l"/>
            <a:pathLst>
              <a:path h="576941" w="576941">
                <a:moveTo>
                  <a:pt x="0" y="0"/>
                </a:moveTo>
                <a:lnTo>
                  <a:pt x="576940" y="0"/>
                </a:lnTo>
                <a:lnTo>
                  <a:pt x="576940" y="576941"/>
                </a:lnTo>
                <a:lnTo>
                  <a:pt x="0" y="576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8924416" y="3690514"/>
            <a:ext cx="576941" cy="576941"/>
          </a:xfrm>
          <a:custGeom>
            <a:avLst/>
            <a:gdLst/>
            <a:ahLst/>
            <a:cxnLst/>
            <a:rect r="r" b="b" t="t" l="l"/>
            <a:pathLst>
              <a:path h="576941" w="576941">
                <a:moveTo>
                  <a:pt x="0" y="0"/>
                </a:moveTo>
                <a:lnTo>
                  <a:pt x="576941" y="0"/>
                </a:lnTo>
                <a:lnTo>
                  <a:pt x="576941" y="576941"/>
                </a:lnTo>
                <a:lnTo>
                  <a:pt x="0" y="576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4641200" y="3700039"/>
            <a:ext cx="576941" cy="576941"/>
          </a:xfrm>
          <a:custGeom>
            <a:avLst/>
            <a:gdLst/>
            <a:ahLst/>
            <a:cxnLst/>
            <a:rect r="r" b="b" t="t" l="l"/>
            <a:pathLst>
              <a:path h="576941" w="576941">
                <a:moveTo>
                  <a:pt x="0" y="0"/>
                </a:moveTo>
                <a:lnTo>
                  <a:pt x="576941" y="0"/>
                </a:lnTo>
                <a:lnTo>
                  <a:pt x="576941" y="576941"/>
                </a:lnTo>
                <a:lnTo>
                  <a:pt x="0" y="576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002741" y="270946"/>
            <a:ext cx="2350663" cy="2280143"/>
          </a:xfrm>
          <a:custGeom>
            <a:avLst/>
            <a:gdLst/>
            <a:ahLst/>
            <a:cxnLst/>
            <a:rect r="r" b="b" t="t" l="l"/>
            <a:pathLst>
              <a:path h="2280143" w="2350663">
                <a:moveTo>
                  <a:pt x="0" y="0"/>
                </a:moveTo>
                <a:lnTo>
                  <a:pt x="2350663" y="0"/>
                </a:lnTo>
                <a:lnTo>
                  <a:pt x="2350663" y="2280143"/>
                </a:lnTo>
                <a:lnTo>
                  <a:pt x="0" y="22801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36041" y="8417370"/>
            <a:ext cx="2667256" cy="2619044"/>
          </a:xfrm>
          <a:custGeom>
            <a:avLst/>
            <a:gdLst/>
            <a:ahLst/>
            <a:cxnLst/>
            <a:rect r="r" b="b" t="t" l="l"/>
            <a:pathLst>
              <a:path h="2619044" w="2667256">
                <a:moveTo>
                  <a:pt x="0" y="0"/>
                </a:moveTo>
                <a:lnTo>
                  <a:pt x="2667256" y="0"/>
                </a:lnTo>
                <a:lnTo>
                  <a:pt x="2667256" y="2619044"/>
                </a:lnTo>
                <a:lnTo>
                  <a:pt x="0" y="26190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86" t="-843" r="0" b="-843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97587" y="563292"/>
            <a:ext cx="9999287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480"/>
              </a:lnSpc>
            </a:pPr>
            <a:r>
              <a:rPr lang="en-US" sz="10400" spc="104">
                <a:solidFill>
                  <a:srgbClr val="1D2D50"/>
                </a:solidFill>
                <a:latin typeface="Arista Pro SemiBold"/>
              </a:rPr>
              <a:t>Date statistice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96102" y="5560941"/>
            <a:ext cx="4400002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 spc="-66">
                <a:solidFill>
                  <a:srgbClr val="1D2D50"/>
                </a:solidFill>
                <a:latin typeface="Arista Pro"/>
              </a:rPr>
              <a:t>doar 8% din populația României are cunoștințe financiare elementare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436748" y="5808591"/>
            <a:ext cx="4985845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1D2D50"/>
                </a:solidFill>
                <a:latin typeface="Arista Pro"/>
              </a:rPr>
              <a:t>doar 1 din 10 romani au abilități de calcul a ratei dobânzii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19964" y="5189294"/>
            <a:ext cx="4985845" cy="2768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6"/>
              </a:lnSpc>
            </a:pPr>
            <a:r>
              <a:rPr lang="en-US" sz="3147">
                <a:solidFill>
                  <a:srgbClr val="1D2D50"/>
                </a:solidFill>
                <a:latin typeface="Arista Pro"/>
              </a:rPr>
              <a:t> 13% dintre respondenţi care au răspuns corect la 4 sau 5 din întrebările din </a:t>
            </a:r>
          </a:p>
          <a:p>
            <a:pPr algn="ctr">
              <a:lnSpc>
                <a:spcPts val="4406"/>
              </a:lnSpc>
            </a:pPr>
            <a:r>
              <a:rPr lang="en-US" sz="3147">
                <a:solidFill>
                  <a:srgbClr val="1D2D50"/>
                </a:solidFill>
                <a:latin typeface="Arista Pro"/>
              </a:rPr>
              <a:t>Eurobaro­metru*</a:t>
            </a:r>
          </a:p>
          <a:p>
            <a:pPr algn="ctr">
              <a:lnSpc>
                <a:spcPts val="4406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4498029" y="8945842"/>
            <a:ext cx="9290364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2"/>
              </a:lnSpc>
            </a:pPr>
            <a:r>
              <a:rPr lang="en-US" sz="2510" spc="25" u="sng">
                <a:solidFill>
                  <a:srgbClr val="1D2D50"/>
                </a:solidFill>
                <a:latin typeface="Arista Pro SemiBold"/>
                <a:hlinkClick r:id="rId7" tooltip="https://www.nlm.nih.gov/"/>
              </a:rPr>
              <a:t>Bunăstarea financiară și alfabetizarea financiară în România</a:t>
            </a:r>
          </a:p>
          <a:p>
            <a:pPr algn="ctr">
              <a:lnSpc>
                <a:spcPts val="3012"/>
              </a:lnSpc>
              <a:spcBef>
                <a:spcPct val="0"/>
              </a:spcBef>
            </a:pPr>
            <a:r>
              <a:rPr lang="en-US" sz="2510" spc="25">
                <a:solidFill>
                  <a:srgbClr val="1D2D50"/>
                </a:solidFill>
                <a:latin typeface="Arista Pro SemiBold"/>
              </a:rPr>
              <a:t>*</a:t>
            </a:r>
            <a:r>
              <a:rPr lang="en-US" sz="2510" spc="25" u="sng">
                <a:solidFill>
                  <a:srgbClr val="1D2D50"/>
                </a:solidFill>
                <a:latin typeface="Arista Pro SemiBold"/>
                <a:hlinkClick r:id="rId8" tooltip="https://europa.eu/eurobarometer/surveys/detail/2953"/>
              </a:rPr>
              <a:t>Eurobametru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077" r="-16154" b="-80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10" t="0" r="0" b="-31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039528" y="5040630"/>
            <a:ext cx="6534348" cy="5246370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-9761" t="0" r="-9761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4518963" y="6409334"/>
            <a:ext cx="2968220" cy="3032664"/>
          </a:xfrm>
          <a:custGeom>
            <a:avLst/>
            <a:gdLst/>
            <a:ahLst/>
            <a:cxnLst/>
            <a:rect r="r" b="b" t="t" l="l"/>
            <a:pathLst>
              <a:path h="3032664" w="2968220">
                <a:moveTo>
                  <a:pt x="0" y="0"/>
                </a:moveTo>
                <a:lnTo>
                  <a:pt x="2968219" y="0"/>
                </a:lnTo>
                <a:lnTo>
                  <a:pt x="2968219" y="3032664"/>
                </a:lnTo>
                <a:lnTo>
                  <a:pt x="0" y="30326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970152" y="2309462"/>
            <a:ext cx="4276606" cy="168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839"/>
              </a:lnSpc>
            </a:pPr>
            <a:r>
              <a:rPr lang="en-US" sz="10699" spc="106">
                <a:solidFill>
                  <a:srgbClr val="FFFFFF"/>
                </a:solidFill>
                <a:latin typeface="Arista Pro SemiBold"/>
              </a:rPr>
              <a:t>Soluția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5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71550"/>
            <a:ext cx="9999287" cy="3227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480"/>
              </a:lnSpc>
            </a:pPr>
            <a:r>
              <a:rPr lang="en-US" sz="10400" spc="104">
                <a:solidFill>
                  <a:srgbClr val="1D2D50"/>
                </a:solidFill>
                <a:latin typeface="Arista Pro SemiBold"/>
              </a:rPr>
              <a:t>Tehnologii</a:t>
            </a:r>
          </a:p>
          <a:p>
            <a:pPr>
              <a:lnSpc>
                <a:spcPts val="12480"/>
              </a:lnSpc>
            </a:pPr>
            <a:r>
              <a:rPr lang="en-US" sz="10400" spc="104">
                <a:solidFill>
                  <a:srgbClr val="1D2D50"/>
                </a:solidFill>
                <a:latin typeface="Arista Pro SemiBold"/>
              </a:rPr>
              <a:t>utilizate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4523440"/>
            <a:ext cx="2711656" cy="2711656"/>
          </a:xfrm>
          <a:custGeom>
            <a:avLst/>
            <a:gdLst/>
            <a:ahLst/>
            <a:cxnLst/>
            <a:rect r="r" b="b" t="t" l="l"/>
            <a:pathLst>
              <a:path h="2711656" w="2711656">
                <a:moveTo>
                  <a:pt x="0" y="0"/>
                </a:moveTo>
                <a:lnTo>
                  <a:pt x="2711656" y="0"/>
                </a:lnTo>
                <a:lnTo>
                  <a:pt x="2711656" y="2711656"/>
                </a:lnTo>
                <a:lnTo>
                  <a:pt x="0" y="27116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19969" y="4552398"/>
            <a:ext cx="2708375" cy="2708375"/>
          </a:xfrm>
          <a:custGeom>
            <a:avLst/>
            <a:gdLst/>
            <a:ahLst/>
            <a:cxnLst/>
            <a:rect r="r" b="b" t="t" l="l"/>
            <a:pathLst>
              <a:path h="2708375" w="2708375">
                <a:moveTo>
                  <a:pt x="0" y="0"/>
                </a:moveTo>
                <a:lnTo>
                  <a:pt x="2708375" y="0"/>
                </a:lnTo>
                <a:lnTo>
                  <a:pt x="2708375" y="2708375"/>
                </a:lnTo>
                <a:lnTo>
                  <a:pt x="0" y="2708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-5400000">
            <a:off x="6714018" y="5138738"/>
            <a:ext cx="8229600" cy="0"/>
          </a:xfrm>
          <a:prstGeom prst="line">
            <a:avLst/>
          </a:prstGeom>
          <a:ln cap="flat" w="9525">
            <a:solidFill>
              <a:srgbClr val="1D2D50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1414531" y="2265080"/>
            <a:ext cx="5022217" cy="1953155"/>
            <a:chOff x="0" y="0"/>
            <a:chExt cx="6696289" cy="26042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43825" cy="2552665"/>
            </a:xfrm>
            <a:custGeom>
              <a:avLst/>
              <a:gdLst/>
              <a:ahLst/>
              <a:cxnLst/>
              <a:rect r="r" b="b" t="t" l="l"/>
              <a:pathLst>
                <a:path h="2552665" w="4043825">
                  <a:moveTo>
                    <a:pt x="0" y="0"/>
                  </a:moveTo>
                  <a:lnTo>
                    <a:pt x="4043825" y="0"/>
                  </a:lnTo>
                  <a:lnTo>
                    <a:pt x="4043825" y="2552665"/>
                  </a:lnTo>
                  <a:lnTo>
                    <a:pt x="0" y="25526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028361" y="1728965"/>
              <a:ext cx="5667928" cy="8752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199"/>
                </a:lnSpc>
              </a:pPr>
              <a:r>
                <a:rPr lang="en-US" sz="3999">
                  <a:solidFill>
                    <a:srgbClr val="1D2D50"/>
                  </a:solidFill>
                  <a:latin typeface="Arista Pro"/>
                </a:rPr>
                <a:t>Flask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311275" y="2305254"/>
            <a:ext cx="4250946" cy="1914498"/>
            <a:chOff x="0" y="0"/>
            <a:chExt cx="5667928" cy="255266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812052" y="0"/>
              <a:ext cx="4043825" cy="2552665"/>
            </a:xfrm>
            <a:custGeom>
              <a:avLst/>
              <a:gdLst/>
              <a:ahLst/>
              <a:cxnLst/>
              <a:rect r="r" b="b" t="t" l="l"/>
              <a:pathLst>
                <a:path h="2552665" w="4043825">
                  <a:moveTo>
                    <a:pt x="0" y="0"/>
                  </a:moveTo>
                  <a:lnTo>
                    <a:pt x="4043825" y="0"/>
                  </a:lnTo>
                  <a:lnTo>
                    <a:pt x="4043825" y="2552665"/>
                  </a:lnTo>
                  <a:lnTo>
                    <a:pt x="0" y="25526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1575332"/>
              <a:ext cx="5667928" cy="9091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1D2D50"/>
                  </a:solidFill>
                  <a:latin typeface="Arista Pro"/>
                </a:rPr>
                <a:t>Python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349588" y="5346275"/>
            <a:ext cx="3032869" cy="1914498"/>
          </a:xfrm>
          <a:custGeom>
            <a:avLst/>
            <a:gdLst/>
            <a:ahLst/>
            <a:cxnLst/>
            <a:rect r="r" b="b" t="t" l="l"/>
            <a:pathLst>
              <a:path h="1914498" w="3032869">
                <a:moveTo>
                  <a:pt x="0" y="0"/>
                </a:moveTo>
                <a:lnTo>
                  <a:pt x="3032869" y="0"/>
                </a:lnTo>
                <a:lnTo>
                  <a:pt x="3032869" y="1914498"/>
                </a:lnTo>
                <a:lnTo>
                  <a:pt x="0" y="19144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884142" y="2529322"/>
            <a:ext cx="1963760" cy="1043676"/>
          </a:xfrm>
          <a:custGeom>
            <a:avLst/>
            <a:gdLst/>
            <a:ahLst/>
            <a:cxnLst/>
            <a:rect r="r" b="b" t="t" l="l"/>
            <a:pathLst>
              <a:path h="1043676" w="1963760">
                <a:moveTo>
                  <a:pt x="0" y="0"/>
                </a:moveTo>
                <a:lnTo>
                  <a:pt x="1963760" y="0"/>
                </a:lnTo>
                <a:lnTo>
                  <a:pt x="1963760" y="1043677"/>
                </a:lnTo>
                <a:lnTo>
                  <a:pt x="0" y="10436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900466" y="2613638"/>
            <a:ext cx="1072564" cy="1175798"/>
          </a:xfrm>
          <a:custGeom>
            <a:avLst/>
            <a:gdLst/>
            <a:ahLst/>
            <a:cxnLst/>
            <a:rect r="r" b="b" t="t" l="l"/>
            <a:pathLst>
              <a:path h="1175798" w="1072564">
                <a:moveTo>
                  <a:pt x="0" y="0"/>
                </a:moveTo>
                <a:lnTo>
                  <a:pt x="1072564" y="0"/>
                </a:lnTo>
                <a:lnTo>
                  <a:pt x="1072564" y="1175798"/>
                </a:lnTo>
                <a:lnTo>
                  <a:pt x="0" y="11757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5400000">
            <a:off x="12006193" y="4995361"/>
            <a:ext cx="1719658" cy="2579487"/>
            <a:chOff x="0" y="0"/>
            <a:chExt cx="6350000" cy="9525000"/>
          </a:xfrm>
        </p:grpSpPr>
        <p:sp>
          <p:nvSpPr>
            <p:cNvPr name="Freeform 16" id="16"/>
            <p:cNvSpPr/>
            <p:nvPr/>
          </p:nvSpPr>
          <p:spPr>
            <a:xfrm flipH="false" flipV="false" rot="-5400000">
              <a:off x="-1587500" y="1587500"/>
              <a:ext cx="952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9525000">
                  <a:moveTo>
                    <a:pt x="482600" y="0"/>
                  </a:moveTo>
                  <a:lnTo>
                    <a:pt x="9042400" y="0"/>
                  </a:lnTo>
                  <a:cubicBezTo>
                    <a:pt x="9309100" y="0"/>
                    <a:pt x="9525000" y="215900"/>
                    <a:pt x="9525000" y="482600"/>
                  </a:cubicBezTo>
                  <a:lnTo>
                    <a:pt x="9525000" y="5867400"/>
                  </a:lnTo>
                  <a:cubicBezTo>
                    <a:pt x="9525000" y="6134100"/>
                    <a:pt x="9307830" y="6350000"/>
                    <a:pt x="9042400" y="6350000"/>
                  </a:cubicBezTo>
                  <a:lnTo>
                    <a:pt x="482600" y="6350000"/>
                  </a:lnTo>
                  <a:cubicBezTo>
                    <a:pt x="215900" y="6350000"/>
                    <a:pt x="0" y="6134100"/>
                    <a:pt x="0" y="5867400"/>
                  </a:cubicBezTo>
                  <a:lnTo>
                    <a:pt x="0" y="482600"/>
                  </a:lnTo>
                  <a:cubicBezTo>
                    <a:pt x="0" y="217170"/>
                    <a:pt x="215900" y="0"/>
                    <a:pt x="48260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10445" r="0" b="-10445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4920314" y="5327855"/>
            <a:ext cx="3032869" cy="1914498"/>
          </a:xfrm>
          <a:custGeom>
            <a:avLst/>
            <a:gdLst/>
            <a:ahLst/>
            <a:cxnLst/>
            <a:rect r="r" b="b" t="t" l="l"/>
            <a:pathLst>
              <a:path h="1914498" w="3032869">
                <a:moveTo>
                  <a:pt x="0" y="0"/>
                </a:moveTo>
                <a:lnTo>
                  <a:pt x="3032869" y="0"/>
                </a:lnTo>
                <a:lnTo>
                  <a:pt x="3032869" y="1914499"/>
                </a:lnTo>
                <a:lnTo>
                  <a:pt x="0" y="19144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708191" y="5346275"/>
            <a:ext cx="1457115" cy="1457115"/>
          </a:xfrm>
          <a:custGeom>
            <a:avLst/>
            <a:gdLst/>
            <a:ahLst/>
            <a:cxnLst/>
            <a:rect r="r" b="b" t="t" l="l"/>
            <a:pathLst>
              <a:path h="1457115" w="1457115">
                <a:moveTo>
                  <a:pt x="0" y="0"/>
                </a:moveTo>
                <a:lnTo>
                  <a:pt x="1457115" y="0"/>
                </a:lnTo>
                <a:lnTo>
                  <a:pt x="1457115" y="1457115"/>
                </a:lnTo>
                <a:lnTo>
                  <a:pt x="0" y="145711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4116227" y="6587936"/>
            <a:ext cx="5945829" cy="3410456"/>
            <a:chOff x="0" y="0"/>
            <a:chExt cx="7981950" cy="45783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11"/>
              <a:stretch>
                <a:fillRect l="0" t="-29892" r="0" b="-29892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4311275" y="6483161"/>
            <a:ext cx="4250946" cy="70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1D2D50"/>
                </a:solidFill>
                <a:latin typeface="Arista Pro"/>
              </a:rPr>
              <a:t>OpenAI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5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5538932" y="7621694"/>
            <a:ext cx="7315200" cy="36576"/>
          </a:xfrm>
          <a:custGeom>
            <a:avLst/>
            <a:gdLst/>
            <a:ahLst/>
            <a:cxnLst/>
            <a:rect r="r" b="b" t="t" l="l"/>
            <a:pathLst>
              <a:path h="36576" w="7315200">
                <a:moveTo>
                  <a:pt x="0" y="0"/>
                </a:moveTo>
                <a:lnTo>
                  <a:pt x="7315200" y="0"/>
                </a:lnTo>
                <a:lnTo>
                  <a:pt x="7315200" y="36576"/>
                </a:lnTo>
                <a:lnTo>
                  <a:pt x="0" y="36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505007" y="661834"/>
            <a:ext cx="1988635" cy="1988635"/>
          </a:xfrm>
          <a:custGeom>
            <a:avLst/>
            <a:gdLst/>
            <a:ahLst/>
            <a:cxnLst/>
            <a:rect r="r" b="b" t="t" l="l"/>
            <a:pathLst>
              <a:path h="1988635" w="1988635">
                <a:moveTo>
                  <a:pt x="0" y="0"/>
                </a:moveTo>
                <a:lnTo>
                  <a:pt x="1988636" y="0"/>
                </a:lnTo>
                <a:lnTo>
                  <a:pt x="1988636" y="1988636"/>
                </a:lnTo>
                <a:lnTo>
                  <a:pt x="0" y="19886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1922" y="8482125"/>
            <a:ext cx="1593556" cy="1577620"/>
          </a:xfrm>
          <a:custGeom>
            <a:avLst/>
            <a:gdLst/>
            <a:ahLst/>
            <a:cxnLst/>
            <a:rect r="r" b="b" t="t" l="l"/>
            <a:pathLst>
              <a:path h="1577620" w="1593556">
                <a:moveTo>
                  <a:pt x="0" y="0"/>
                </a:moveTo>
                <a:lnTo>
                  <a:pt x="1593556" y="0"/>
                </a:lnTo>
                <a:lnTo>
                  <a:pt x="1593556" y="1577621"/>
                </a:lnTo>
                <a:lnTo>
                  <a:pt x="0" y="15776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49657"/>
            <a:ext cx="11080361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20"/>
              </a:lnSpc>
            </a:pPr>
            <a:r>
              <a:rPr lang="en-US" sz="8100" spc="81">
                <a:solidFill>
                  <a:srgbClr val="1D2D50"/>
                </a:solidFill>
                <a:latin typeface="Arista Pro SemiBold"/>
              </a:rPr>
              <a:t>Ce noutăți are modelul?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24470" y="5257145"/>
            <a:ext cx="6561075" cy="287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1D2D50"/>
                </a:solidFill>
                <a:latin typeface="Arista Pro"/>
              </a:rPr>
              <a:t>Procesul de update este mai laborios</a:t>
            </a:r>
          </a:p>
          <a:p>
            <a:pPr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1D2D50"/>
                </a:solidFill>
                <a:latin typeface="Arista Pro"/>
              </a:rPr>
              <a:t>Predispus la erori în generarea de răspunsuri bogate în context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97877" y="3251180"/>
            <a:ext cx="6170717" cy="1376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9"/>
              </a:lnSpc>
            </a:pPr>
            <a:r>
              <a:rPr lang="en-US" sz="5499">
                <a:solidFill>
                  <a:srgbClr val="1D2D50"/>
                </a:solidFill>
                <a:latin typeface="Arista Pro Bold"/>
              </a:rPr>
              <a:t>RAG </a:t>
            </a:r>
          </a:p>
          <a:p>
            <a:pPr algn="ctr">
              <a:lnSpc>
                <a:spcPts val="3510"/>
              </a:lnSpc>
            </a:pPr>
            <a:r>
              <a:rPr lang="en-US" sz="2700">
                <a:solidFill>
                  <a:srgbClr val="1D2D50"/>
                </a:solidFill>
                <a:latin typeface="Arista Pro Bold"/>
              </a:rPr>
              <a:t>(Retrieval-Augmented Generation)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404387" y="3260387"/>
            <a:ext cx="4945215" cy="1358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20"/>
              </a:lnSpc>
            </a:pPr>
            <a:r>
              <a:rPr lang="en-US" sz="5400">
                <a:solidFill>
                  <a:srgbClr val="1D2D50"/>
                </a:solidFill>
                <a:latin typeface="Arista Pro Bold"/>
              </a:rPr>
              <a:t>Fine-tuned LLM</a:t>
            </a:r>
          </a:p>
          <a:p>
            <a:pPr algn="ctr">
              <a:lnSpc>
                <a:spcPts val="3510"/>
              </a:lnSpc>
            </a:pPr>
            <a:r>
              <a:rPr lang="en-US" sz="2700">
                <a:solidFill>
                  <a:srgbClr val="1D2D50"/>
                </a:solidFill>
                <a:latin typeface="Arista Pro Bold"/>
              </a:rPr>
              <a:t>(Large Language Model)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12398" y="5040425"/>
            <a:ext cx="6956196" cy="344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1D2D50"/>
                </a:solidFill>
                <a:latin typeface="Arista Pro"/>
              </a:rPr>
              <a:t>Este usor ca informațiile să rămână up-to-date</a:t>
            </a:r>
          </a:p>
          <a:p>
            <a:pPr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1D2D50"/>
                </a:solidFill>
                <a:latin typeface="Arista Pro"/>
              </a:rPr>
              <a:t>Răspunsurile sunt generate mult mai precis, folosindu-se documente din baza de date a băncii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64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10" t="0" r="0" b="-31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51164" y="5143500"/>
            <a:ext cx="4058222" cy="4114800"/>
          </a:xfrm>
          <a:custGeom>
            <a:avLst/>
            <a:gdLst/>
            <a:ahLst/>
            <a:cxnLst/>
            <a:rect r="r" b="b" t="t" l="l"/>
            <a:pathLst>
              <a:path h="4114800" w="4058222">
                <a:moveTo>
                  <a:pt x="0" y="0"/>
                </a:moveTo>
                <a:lnTo>
                  <a:pt x="4058222" y="0"/>
                </a:lnTo>
                <a:lnTo>
                  <a:pt x="405822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527681"/>
            <a:ext cx="10366684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480"/>
              </a:lnSpc>
            </a:pPr>
            <a:r>
              <a:rPr lang="en-US" sz="10400" spc="104">
                <a:solidFill>
                  <a:srgbClr val="FFFFFF"/>
                </a:solidFill>
                <a:latin typeface="Arista Pro SemiBold"/>
              </a:rPr>
              <a:t>Cum funcționeză?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5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1646480" y="2230606"/>
            <a:ext cx="4490256" cy="6735384"/>
            <a:chOff x="0" y="0"/>
            <a:chExt cx="6350000" cy="9525000"/>
          </a:xfrm>
        </p:grpSpPr>
        <p:sp>
          <p:nvSpPr>
            <p:cNvPr name="Freeform 3" id="3"/>
            <p:cNvSpPr/>
            <p:nvPr/>
          </p:nvSpPr>
          <p:spPr>
            <a:xfrm flipH="false" flipV="false" rot="-5400000">
              <a:off x="-1587500" y="1587500"/>
              <a:ext cx="952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9525000">
                  <a:moveTo>
                    <a:pt x="482600" y="0"/>
                  </a:moveTo>
                  <a:lnTo>
                    <a:pt x="9042400" y="0"/>
                  </a:lnTo>
                  <a:cubicBezTo>
                    <a:pt x="9309100" y="0"/>
                    <a:pt x="9525000" y="215900"/>
                    <a:pt x="9525000" y="482600"/>
                  </a:cubicBezTo>
                  <a:lnTo>
                    <a:pt x="9525000" y="5867400"/>
                  </a:lnTo>
                  <a:cubicBezTo>
                    <a:pt x="9525000" y="6134100"/>
                    <a:pt x="9307830" y="6350000"/>
                    <a:pt x="9042400" y="6350000"/>
                  </a:cubicBezTo>
                  <a:lnTo>
                    <a:pt x="482600" y="6350000"/>
                  </a:lnTo>
                  <a:cubicBezTo>
                    <a:pt x="215900" y="6350000"/>
                    <a:pt x="0" y="6134100"/>
                    <a:pt x="0" y="5867400"/>
                  </a:cubicBezTo>
                  <a:lnTo>
                    <a:pt x="0" y="482600"/>
                  </a:lnTo>
                  <a:cubicBezTo>
                    <a:pt x="0" y="217170"/>
                    <a:pt x="215900" y="0"/>
                    <a:pt x="482600" y="0"/>
                  </a:cubicBezTo>
                  <a:close/>
                </a:path>
              </a:pathLst>
            </a:custGeom>
            <a:blipFill>
              <a:blip r:embed="rId2"/>
              <a:stretch>
                <a:fillRect l="-6893" t="0" r="-6565" b="-11441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1189138"/>
            <a:ext cx="14775436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80"/>
              </a:lnSpc>
            </a:pPr>
            <a:r>
              <a:rPr lang="en-US" sz="7400" spc="74">
                <a:solidFill>
                  <a:srgbClr val="1D2D50"/>
                </a:solidFill>
                <a:latin typeface="Arista Pro SemiBold"/>
              </a:rPr>
              <a:t>Cuvinte si contexe in digital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150824"/>
            <a:ext cx="8115300" cy="172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1D2D50"/>
                </a:solidFill>
                <a:latin typeface="Arista Pro"/>
              </a:rPr>
              <a:t>UPDATE: crearea unui nou spațiu vectorial (word embedding) pe baza bazei de date cu documente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535817" y="7805326"/>
            <a:ext cx="2129360" cy="41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50"/>
              </a:lnSpc>
            </a:pPr>
            <a:r>
              <a:rPr lang="en-US" sz="2500">
                <a:solidFill>
                  <a:srgbClr val="1D2D50"/>
                </a:solidFill>
                <a:latin typeface="Arista Pro"/>
              </a:rPr>
              <a:t>* </a:t>
            </a:r>
            <a:r>
              <a:rPr lang="en-US" sz="2500" u="sng">
                <a:solidFill>
                  <a:srgbClr val="1D2D50"/>
                </a:solidFill>
                <a:latin typeface="Arista Pro"/>
                <a:hlinkClick r:id="rId3" tooltip="https://www.nlplanet.org/course-practical-nlp/01-intro-to-nlp/11-text-as-vectors-embeddings"/>
              </a:rPr>
              <a:t>NLPlanet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13341" y="6102350"/>
            <a:ext cx="8030659" cy="287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1D2D50"/>
                </a:solidFill>
                <a:latin typeface="Arista Pro"/>
              </a:rPr>
              <a:t>QUERY: proiectarea întrebării pe spațiul vectorial (word embedding), găsirea celor mai apropiate k contexte, generarea răspunsului pe baza contextelor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5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435" y="2769672"/>
            <a:ext cx="18003131" cy="6488628"/>
          </a:xfrm>
          <a:custGeom>
            <a:avLst/>
            <a:gdLst/>
            <a:ahLst/>
            <a:cxnLst/>
            <a:rect r="r" b="b" t="t" l="l"/>
            <a:pathLst>
              <a:path h="6488628" w="18003131">
                <a:moveTo>
                  <a:pt x="0" y="0"/>
                </a:moveTo>
                <a:lnTo>
                  <a:pt x="18003130" y="0"/>
                </a:lnTo>
                <a:lnTo>
                  <a:pt x="18003130" y="6488628"/>
                </a:lnTo>
                <a:lnTo>
                  <a:pt x="0" y="64886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03861"/>
            <a:ext cx="9999287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 spc="70">
                <a:solidFill>
                  <a:srgbClr val="1D2D50"/>
                </a:solidFill>
                <a:latin typeface="Arista Pro SemiBold"/>
              </a:rPr>
              <a:t>Schema de functionare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637753" y="9220200"/>
            <a:ext cx="1243095" cy="41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50"/>
              </a:lnSpc>
            </a:pPr>
            <a:r>
              <a:rPr lang="en-US" sz="2500">
                <a:solidFill>
                  <a:srgbClr val="1D2D50"/>
                </a:solidFill>
                <a:latin typeface="Arista Pro"/>
              </a:rPr>
              <a:t>* </a:t>
            </a:r>
            <a:r>
              <a:rPr lang="en-US" sz="2500" u="sng">
                <a:solidFill>
                  <a:srgbClr val="1D2D50"/>
                </a:solidFill>
                <a:latin typeface="Arista Pro"/>
                <a:hlinkClick r:id="rId3" tooltip="https://github.com/mrdbourke/simple-local-rag/tree/main"/>
              </a:rPr>
              <a:t>Github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DAGBtRTKoqI</dc:identifier>
  <dcterms:modified xsi:type="dcterms:W3CDTF">2011-08-01T06:04:30Z</dcterms:modified>
  <cp:revision>1</cp:revision>
  <dc:title>Georgeta</dc:title>
</cp:coreProperties>
</file>